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82" r:id="rId8"/>
    <p:sldId id="268" r:id="rId9"/>
    <p:sldId id="272" r:id="rId10"/>
    <p:sldId id="275" r:id="rId11"/>
    <p:sldId id="279" r:id="rId12"/>
    <p:sldId id="269" r:id="rId13"/>
    <p:sldId id="273" r:id="rId14"/>
    <p:sldId id="277" r:id="rId15"/>
    <p:sldId id="283" r:id="rId16"/>
    <p:sldId id="270" r:id="rId17"/>
    <p:sldId id="271" r:id="rId18"/>
    <p:sldId id="274" r:id="rId19"/>
    <p:sldId id="284" r:id="rId20"/>
    <p:sldId id="278" r:id="rId21"/>
    <p:sldId id="280" r:id="rId22"/>
    <p:sldId id="281" r:id="rId23"/>
    <p:sldId id="285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0E0D0"/>
    <a:srgbClr val="E68B9C"/>
    <a:srgbClr val="C00000"/>
    <a:srgbClr val="FF0066"/>
    <a:srgbClr val="08306B"/>
    <a:srgbClr val="A1D38F"/>
    <a:srgbClr val="DF506D"/>
    <a:srgbClr val="1F77B3"/>
    <a:srgbClr val="B2D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9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EB53D12-830F-4046-60D9-AF6CA96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12" r="2" b="13107"/>
          <a:stretch/>
        </p:blipFill>
        <p:spPr>
          <a:xfrm>
            <a:off x="246987" y="10"/>
            <a:ext cx="8897013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E9C1B17-D6DB-5D95-C6A4-E8B8286F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23" y="0"/>
            <a:ext cx="8228754" cy="49239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CCE5E5-D6A6-3B38-DA2A-CB4574E23CC3}"/>
              </a:ext>
            </a:extLst>
          </p:cNvPr>
          <p:cNvSpPr txBox="1"/>
          <p:nvPr/>
        </p:nvSpPr>
        <p:spPr>
          <a:xfrm>
            <a:off x="0" y="4923976"/>
            <a:ext cx="5046561" cy="1774845"/>
          </a:xfrm>
          <a:prstGeom prst="rect">
            <a:avLst/>
          </a:prstGeom>
          <a:solidFill>
            <a:srgbClr val="1F77B3"/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el valor de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hs</a:t>
            </a: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-CRP es mayor que 10 o el valor de AGP es mayor que 2, se clasifica el riesgo como alto.</a:t>
            </a:r>
          </a:p>
          <a:p>
            <a:pPr>
              <a:lnSpc>
                <a:spcPts val="1425"/>
              </a:lnSpc>
            </a:pPr>
            <a:endParaRPr lang="es-ES" sz="1600" b="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ts val="1425"/>
              </a:lnSpc>
            </a:pP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el valor de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hs</a:t>
            </a: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-CRP es mayor que 3 o el valor de AGP es mayor que 1.2, se clasifica el riesgo como moderado</a:t>
            </a:r>
          </a:p>
          <a:p>
            <a:pPr>
              <a:lnSpc>
                <a:spcPts val="1425"/>
              </a:lnSpc>
            </a:pP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lnSpc>
                <a:spcPts val="1425"/>
              </a:lnSpc>
            </a:pP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ninguno de los dos criterios anteriores se cumple, se clasifica el riesgo como bajo.</a:t>
            </a:r>
          </a:p>
          <a:p>
            <a:endParaRPr lang="es-E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9ADC97-C9D6-A9E5-042B-464140424141}"/>
              </a:ext>
            </a:extLst>
          </p:cNvPr>
          <p:cNvSpPr txBox="1"/>
          <p:nvPr/>
        </p:nvSpPr>
        <p:spPr>
          <a:xfrm>
            <a:off x="5078463" y="5618972"/>
            <a:ext cx="411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Clientes que han realizado esta prueba: 1441</a:t>
            </a:r>
            <a:endParaRPr lang="es-ES" sz="16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BD052BF-8A49-45EA-9389-BD2B2970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92" y="0"/>
            <a:ext cx="6451215" cy="68653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42C2E0-701C-F1B2-DF8B-02DFA19E467A}"/>
              </a:ext>
            </a:extLst>
          </p:cNvPr>
          <p:cNvSpPr txBox="1"/>
          <p:nvPr/>
        </p:nvSpPr>
        <p:spPr>
          <a:xfrm>
            <a:off x="5078463" y="6255579"/>
            <a:ext cx="411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Clientes que han realizado esta prueba: 6615</a:t>
            </a:r>
            <a:endParaRPr lang="es-ES" sz="16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BE785672-EB23-EDB1-8C44-1458B170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7"/>
            <a:ext cx="9144000" cy="518971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1ADBA0B-3564-D6D2-3050-404692F8DCB7}"/>
              </a:ext>
            </a:extLst>
          </p:cNvPr>
          <p:cNvSpPr/>
          <p:nvPr/>
        </p:nvSpPr>
        <p:spPr>
          <a:xfrm>
            <a:off x="365760" y="2602106"/>
            <a:ext cx="3272790" cy="22631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FB04F7C-B587-FAE9-B85C-4E7BE76B4533}"/>
              </a:ext>
            </a:extLst>
          </p:cNvPr>
          <p:cNvSpPr/>
          <p:nvPr/>
        </p:nvSpPr>
        <p:spPr>
          <a:xfrm>
            <a:off x="7040880" y="2175387"/>
            <a:ext cx="2045970" cy="16078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AD5469-C9AD-3135-72CB-009B7DB1A180}"/>
              </a:ext>
            </a:extLst>
          </p:cNvPr>
          <p:cNvSpPr txBox="1"/>
          <p:nvPr/>
        </p:nvSpPr>
        <p:spPr>
          <a:xfrm>
            <a:off x="265471" y="5387681"/>
            <a:ext cx="39329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Chi-cuadrado: 174.35091999803439 </a:t>
            </a:r>
          </a:p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Grados de libertad: 6 </a:t>
            </a:r>
          </a:p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p: 5.369082684942856e-35</a:t>
            </a:r>
            <a:endParaRPr lang="es-ES" sz="14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4222B5-C629-2959-31FA-DA21B0F125A7}"/>
              </a:ext>
            </a:extLst>
          </p:cNvPr>
          <p:cNvSpPr txBox="1"/>
          <p:nvPr/>
        </p:nvSpPr>
        <p:spPr>
          <a:xfrm>
            <a:off x="5536525" y="5495403"/>
            <a:ext cx="300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F: 125.03808804286936 </a:t>
            </a:r>
          </a:p>
          <a:p>
            <a:r>
              <a:rPr lang="pt-BR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p: 2.0453368785960526e-78</a:t>
            </a:r>
            <a:endParaRPr lang="es-ES" sz="14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FA993BF6-308A-3F51-DEAF-A78F4745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95"/>
            <a:ext cx="9144000" cy="51897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8B10AA8-5215-A066-85C0-AA566C5E0905}"/>
              </a:ext>
            </a:extLst>
          </p:cNvPr>
          <p:cNvSpPr/>
          <p:nvPr/>
        </p:nvSpPr>
        <p:spPr>
          <a:xfrm>
            <a:off x="365760" y="2592274"/>
            <a:ext cx="3272790" cy="22631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92836E-68BD-1E06-33F6-7E506C081D22}"/>
              </a:ext>
            </a:extLst>
          </p:cNvPr>
          <p:cNvSpPr/>
          <p:nvPr/>
        </p:nvSpPr>
        <p:spPr>
          <a:xfrm>
            <a:off x="8042787" y="2064774"/>
            <a:ext cx="1012723" cy="1710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0DCADB-3DF9-CA30-DA4B-C719F856ED76}"/>
              </a:ext>
            </a:extLst>
          </p:cNvPr>
          <p:cNvSpPr txBox="1"/>
          <p:nvPr/>
        </p:nvSpPr>
        <p:spPr>
          <a:xfrm>
            <a:off x="387554" y="5437238"/>
            <a:ext cx="3846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Chi-cuadrado: 581.5285672777853 </a:t>
            </a:r>
          </a:p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Grados de libertad: 6 </a:t>
            </a:r>
          </a:p>
          <a:p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p: 2.2475814565810727e-122</a:t>
            </a:r>
            <a:endParaRPr lang="es-ES" sz="14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78A4D-A2DE-55ED-2A54-965B240B1B21}"/>
              </a:ext>
            </a:extLst>
          </p:cNvPr>
          <p:cNvSpPr txBox="1"/>
          <p:nvPr/>
        </p:nvSpPr>
        <p:spPr>
          <a:xfrm>
            <a:off x="5653548" y="5544960"/>
            <a:ext cx="300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F: 238.55316481461557 </a:t>
            </a:r>
          </a:p>
          <a:p>
            <a:r>
              <a:rPr lang="pt-BR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p: 1.1134481523455468e-138</a:t>
            </a:r>
            <a:endParaRPr lang="es-ES" sz="1400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B1ACA6-8F10-070C-5D03-4617BB25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" y="301745"/>
            <a:ext cx="8988570" cy="625450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21EF11-5161-FD62-FE87-3DD4851A3A58}"/>
              </a:ext>
            </a:extLst>
          </p:cNvPr>
          <p:cNvSpPr/>
          <p:nvPr/>
        </p:nvSpPr>
        <p:spPr>
          <a:xfrm>
            <a:off x="7418070" y="4872990"/>
            <a:ext cx="1047750" cy="11640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28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8B27964-EBDD-5698-D782-B05DBDA2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" y="301745"/>
            <a:ext cx="8988570" cy="62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AD608D-BB5B-9376-EEC2-727E1C7E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3" y="0"/>
            <a:ext cx="8528453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362ABB9-9537-6250-EADE-C2F44972A239}"/>
              </a:ext>
            </a:extLst>
          </p:cNvPr>
          <p:cNvSpPr/>
          <p:nvPr/>
        </p:nvSpPr>
        <p:spPr>
          <a:xfrm>
            <a:off x="1371601" y="406400"/>
            <a:ext cx="801328" cy="2606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38ED94-792C-B23C-DC1A-CA2D672E9FF3}"/>
              </a:ext>
            </a:extLst>
          </p:cNvPr>
          <p:cNvSpPr txBox="1"/>
          <p:nvPr/>
        </p:nvSpPr>
        <p:spPr>
          <a:xfrm>
            <a:off x="5889525" y="1198642"/>
            <a:ext cx="2209807" cy="10215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ANOVA: 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Estadístico=3.4669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p-valor=0.0325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A06F7F-CB1E-0D9D-42B6-E3BE480F7AE7}"/>
              </a:ext>
            </a:extLst>
          </p:cNvPr>
          <p:cNvSpPr txBox="1"/>
          <p:nvPr/>
        </p:nvSpPr>
        <p:spPr>
          <a:xfrm>
            <a:off x="1144125" y="4561368"/>
            <a:ext cx="2259758" cy="1021556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Kruskal-Wallis: 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Estadístico=1.4060,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p-valor=0.2357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2B05961-87AC-F709-E483-A38C4EBE7823}"/>
              </a:ext>
            </a:extLst>
          </p:cNvPr>
          <p:cNvSpPr txBox="1"/>
          <p:nvPr/>
        </p:nvSpPr>
        <p:spPr>
          <a:xfrm>
            <a:off x="5763815" y="4560568"/>
            <a:ext cx="2461225" cy="10215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Test Binomial: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-0.0412 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p-valor: 0.9672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86CD-56A1-2A65-5C2D-9F73F9C4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400AB6F-0B76-1BAE-2953-B88A7E71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7773" y="0"/>
            <a:ext cx="8528453" cy="6858000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75C617C-3776-9B7D-1F14-5106EBEA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0" y="995824"/>
            <a:ext cx="7402420" cy="48663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362120-DD80-2184-2DE0-F671F272C5DC}"/>
              </a:ext>
            </a:extLst>
          </p:cNvPr>
          <p:cNvSpPr txBox="1"/>
          <p:nvPr/>
        </p:nvSpPr>
        <p:spPr>
          <a:xfrm>
            <a:off x="2393629" y="2654711"/>
            <a:ext cx="4356739" cy="17366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Test Binomial:</a:t>
            </a:r>
          </a:p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-1.0000 </a:t>
            </a:r>
          </a:p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p-valor: 0.3173</a:t>
            </a:r>
            <a:endParaRPr lang="es-E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9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3FEBBEA3-F3A2-58A3-F053-0B00AA25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" y="0"/>
            <a:ext cx="851146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773B0C9-E034-31FB-CF12-1477F30EE09F}"/>
              </a:ext>
            </a:extLst>
          </p:cNvPr>
          <p:cNvSpPr txBox="1"/>
          <p:nvPr/>
        </p:nvSpPr>
        <p:spPr>
          <a:xfrm>
            <a:off x="5889523" y="993058"/>
            <a:ext cx="2263088" cy="10215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ANOVA: 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Estadístico=1.0916 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p-valor=0.3361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10448A-844B-F2FE-1631-7DFA132B4329}"/>
              </a:ext>
            </a:extLst>
          </p:cNvPr>
          <p:cNvSpPr txBox="1"/>
          <p:nvPr/>
        </p:nvSpPr>
        <p:spPr>
          <a:xfrm>
            <a:off x="1169204" y="4621162"/>
            <a:ext cx="2263088" cy="10215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Kruskal-Wallis: 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Estadístico=8.9815 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p-valor=0.0027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B56F78-503D-38D6-D6FC-287547B02D9E}"/>
              </a:ext>
            </a:extLst>
          </p:cNvPr>
          <p:cNvSpPr txBox="1"/>
          <p:nvPr/>
        </p:nvSpPr>
        <p:spPr>
          <a:xfrm>
            <a:off x="5830415" y="4621162"/>
            <a:ext cx="2381304" cy="102155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Test Binomial: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4.1882 </a:t>
            </a:r>
          </a:p>
          <a:p>
            <a:r>
              <a:rPr lang="es-ES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p-valor: 0.0000</a:t>
            </a:r>
            <a:endParaRPr lang="es-E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E062577-0D6E-0040-F0B2-9B990ED0DD18}"/>
              </a:ext>
            </a:extLst>
          </p:cNvPr>
          <p:cNvSpPr/>
          <p:nvPr/>
        </p:nvSpPr>
        <p:spPr>
          <a:xfrm>
            <a:off x="2846069" y="373626"/>
            <a:ext cx="616553" cy="26172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1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59C2DA3-A405-9C7C-E462-2BE5E5ABE4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6267" y="0"/>
            <a:ext cx="8511466" cy="6858000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68CB5A2-C1EC-6B76-79CC-281C1327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4" y="848863"/>
            <a:ext cx="7839472" cy="51602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00A21E-B641-CB23-8EF9-1B9C750D23FC}"/>
              </a:ext>
            </a:extLst>
          </p:cNvPr>
          <p:cNvSpPr txBox="1"/>
          <p:nvPr/>
        </p:nvSpPr>
        <p:spPr>
          <a:xfrm>
            <a:off x="2227006" y="2560677"/>
            <a:ext cx="4689987" cy="17366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Test Binomial:</a:t>
            </a:r>
          </a:p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-21.6511 </a:t>
            </a:r>
          </a:p>
          <a:p>
            <a:r>
              <a:rPr lang="es-ES" sz="32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p-valor: 0.0000</a:t>
            </a:r>
            <a:endParaRPr lang="es-E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11EAA91-E05D-2384-3943-D0AB030B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3682" r="-2" b="9234"/>
          <a:stretch/>
        </p:blipFill>
        <p:spPr>
          <a:xfrm>
            <a:off x="2240" y="-3615"/>
            <a:ext cx="7415763" cy="685800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A4294B-196C-AA92-8B5E-306E6DB8C875}"/>
              </a:ext>
            </a:extLst>
          </p:cNvPr>
          <p:cNvSpPr txBox="1">
            <a:spLocks/>
          </p:cNvSpPr>
          <p:nvPr/>
        </p:nvSpPr>
        <p:spPr>
          <a:xfrm>
            <a:off x="2168281" y="98322"/>
            <a:ext cx="4113657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Objetivos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294F60-23F8-6B0D-9BDE-48583713534A}"/>
              </a:ext>
            </a:extLst>
          </p:cNvPr>
          <p:cNvSpPr txBox="1">
            <a:spLocks/>
          </p:cNvSpPr>
          <p:nvPr/>
        </p:nvSpPr>
        <p:spPr>
          <a:xfrm>
            <a:off x="179136" y="1208990"/>
            <a:ext cx="8229600" cy="52298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Presentación de la población y su relación entre ellas</a:t>
            </a:r>
          </a:p>
          <a:p>
            <a:pPr algn="just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Relación entre las variables obtenidas en laboratorio</a:t>
            </a:r>
          </a:p>
          <a:p>
            <a:pPr algn="just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Hipótesis relacionadas con la obesidad y el sobrepeso</a:t>
            </a:r>
          </a:p>
          <a:p>
            <a:pPr lvl="1" algn="just"/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Colesterol </a:t>
            </a:r>
          </a:p>
          <a:p>
            <a:pPr lvl="1" algn="just"/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Diabetes</a:t>
            </a:r>
          </a:p>
          <a:p>
            <a:pPr lvl="1" algn="just"/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Reacciones inflamatorias</a:t>
            </a:r>
          </a:p>
          <a:p>
            <a:pPr lvl="1" algn="just"/>
            <a:r>
              <a:rPr lang="es-ES" sz="16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Consumo de tabaco </a:t>
            </a:r>
          </a:p>
          <a:p>
            <a:pPr algn="just"/>
            <a:r>
              <a:rPr lang="es-ES" sz="20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Hipótesis relacionadas con la segmentación de la población</a:t>
            </a:r>
          </a:p>
          <a:p>
            <a:pPr lvl="1" algn="just"/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Riesgo cardiovascular</a:t>
            </a:r>
            <a:endParaRPr lang="es-ES" sz="1400" dirty="0">
              <a:solidFill>
                <a:schemeClr val="tx2">
                  <a:lumMod val="50000"/>
                </a:schemeClr>
              </a:solidFill>
              <a:ea typeface="Cambria Math" panose="02040503050406030204" pitchFamily="18" charset="0"/>
            </a:endParaRPr>
          </a:p>
          <a:p>
            <a:pPr lvl="1" algn="just"/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Riesgo de diabetes: </a:t>
            </a:r>
          </a:p>
          <a:p>
            <a:pPr lvl="1" algn="just"/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Riesgo de enfermedad inflamatoria</a:t>
            </a:r>
          </a:p>
          <a:p>
            <a:pPr lvl="1" algn="just"/>
            <a:r>
              <a:rPr lang="es-ES" sz="1400" b="1" dirty="0">
                <a:solidFill>
                  <a:schemeClr val="tx2">
                    <a:lumMod val="50000"/>
                  </a:schemeClr>
                </a:solidFill>
                <a:ea typeface="Cambria Math" panose="02040503050406030204" pitchFamily="18" charset="0"/>
              </a:rPr>
              <a:t>Riesgo de tabaquismo</a:t>
            </a:r>
          </a:p>
        </p:txBody>
      </p:sp>
    </p:spTree>
    <p:extLst>
      <p:ext uri="{BB962C8B-B14F-4D97-AF65-F5344CB8AC3E}">
        <p14:creationId xmlns:p14="http://schemas.microsoft.com/office/powerpoint/2010/main" val="49803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FC83E481-5471-4973-BDC0-B51A3A69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2" y="0"/>
            <a:ext cx="8029936" cy="685800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AC158D1-D680-9FC8-203C-9EC4BC41B166}"/>
              </a:ext>
            </a:extLst>
          </p:cNvPr>
          <p:cNvSpPr/>
          <p:nvPr/>
        </p:nvSpPr>
        <p:spPr>
          <a:xfrm>
            <a:off x="2104103" y="963561"/>
            <a:ext cx="678426" cy="19574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ECABC09-1F41-E254-E259-F920FB0DB06A}"/>
              </a:ext>
            </a:extLst>
          </p:cNvPr>
          <p:cNvSpPr/>
          <p:nvPr/>
        </p:nvSpPr>
        <p:spPr>
          <a:xfrm>
            <a:off x="3058160" y="375920"/>
            <a:ext cx="720049" cy="25450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F4214A-3AD1-2434-1ABF-5782CA546DE0}"/>
              </a:ext>
            </a:extLst>
          </p:cNvPr>
          <p:cNvSpPr txBox="1"/>
          <p:nvPr/>
        </p:nvSpPr>
        <p:spPr>
          <a:xfrm>
            <a:off x="5450477" y="1125035"/>
            <a:ext cx="2968667" cy="8172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Chi-Square Test: 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Statistic=16.541666666666668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p-value=0.0002558719757415599</a:t>
            </a:r>
            <a:endParaRPr lang="es-E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2DD419-AACC-C5D0-9E67-EE1CFC61D9AC}"/>
              </a:ext>
            </a:extLst>
          </p:cNvPr>
          <p:cNvSpPr txBox="1"/>
          <p:nvPr/>
        </p:nvSpPr>
        <p:spPr>
          <a:xfrm>
            <a:off x="1098304" y="4567144"/>
            <a:ext cx="2690024" cy="8172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Chi-Square Test: 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Statistic=0.25 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p-value=0.6170750774519739</a:t>
            </a:r>
            <a:endParaRPr lang="es-E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71E03D-FDF3-2454-391E-240C74C84C67}"/>
              </a:ext>
            </a:extLst>
          </p:cNvPr>
          <p:cNvSpPr txBox="1"/>
          <p:nvPr/>
        </p:nvSpPr>
        <p:spPr>
          <a:xfrm>
            <a:off x="5958112" y="4507098"/>
            <a:ext cx="1953395" cy="8172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Binomial test: </a:t>
            </a:r>
          </a:p>
          <a:p>
            <a:r>
              <a:rPr lang="es-E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9.66667</a:t>
            </a:r>
          </a:p>
          <a:p>
            <a:r>
              <a:rPr lang="es-ES" sz="1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p: 0.00000e+00</a:t>
            </a:r>
            <a:endParaRPr lang="es-E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1F6A25A5-C2C2-E428-0780-1DC904BA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4" y="0"/>
            <a:ext cx="6861071" cy="685800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91D83AC-C1AC-1D9A-F12C-67AFA7D28432}"/>
              </a:ext>
            </a:extLst>
          </p:cNvPr>
          <p:cNvSpPr/>
          <p:nvPr/>
        </p:nvSpPr>
        <p:spPr>
          <a:xfrm>
            <a:off x="3537585" y="329565"/>
            <a:ext cx="369570" cy="2878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9787CD-11FC-3169-B8B7-E8B5A4161996}"/>
              </a:ext>
            </a:extLst>
          </p:cNvPr>
          <p:cNvSpPr txBox="1"/>
          <p:nvPr/>
        </p:nvSpPr>
        <p:spPr>
          <a:xfrm>
            <a:off x="5574891" y="1309092"/>
            <a:ext cx="1957125" cy="91940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Chi-Square Test: </a:t>
            </a:r>
          </a:p>
          <a:p>
            <a:r>
              <a:rPr lang="es-ES" sz="1600" b="0" i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Statistic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=177.214</a:t>
            </a:r>
          </a:p>
          <a:p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value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=1.967e-40</a:t>
            </a:r>
            <a:endParaRPr lang="es-E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C436D3-D930-B10C-F410-46B91B8A74A9}"/>
              </a:ext>
            </a:extLst>
          </p:cNvPr>
          <p:cNvSpPr txBox="1"/>
          <p:nvPr/>
        </p:nvSpPr>
        <p:spPr>
          <a:xfrm>
            <a:off x="1937962" y="4641696"/>
            <a:ext cx="2045371" cy="91940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Z-Test (Binomial):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Statistic=50.491 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p-value=0.000e+00</a:t>
            </a:r>
            <a:endParaRPr lang="es-E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A63E74-71CA-2D94-1E85-E6C2DB9304EE}"/>
              </a:ext>
            </a:extLst>
          </p:cNvPr>
          <p:cNvSpPr txBox="1"/>
          <p:nvPr/>
        </p:nvSpPr>
        <p:spPr>
          <a:xfrm>
            <a:off x="5574890" y="4502559"/>
            <a:ext cx="1957125" cy="91940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Chi-Square Test: </a:t>
            </a:r>
          </a:p>
          <a:p>
            <a:r>
              <a:rPr lang="es-ES" sz="1600" b="0" i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Statistic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=44.515 </a:t>
            </a:r>
          </a:p>
          <a:p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value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=2.157e-10</a:t>
            </a:r>
            <a:endParaRPr lang="es-E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79A0A-F1B3-7BB0-0085-97899B391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DAF6556F-D9F4-4A30-5109-0534B2D4AA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41464" y="0"/>
            <a:ext cx="6861071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6CE11B-700A-FFB3-700D-5AB9C0DB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8" y="870199"/>
            <a:ext cx="7714504" cy="51176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BFA3FD-106E-0FFE-A693-6693C9FC777C}"/>
              </a:ext>
            </a:extLst>
          </p:cNvPr>
          <p:cNvSpPr txBox="1"/>
          <p:nvPr/>
        </p:nvSpPr>
        <p:spPr>
          <a:xfrm>
            <a:off x="2966758" y="2764988"/>
            <a:ext cx="3210482" cy="13280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Binomial test:</a:t>
            </a:r>
          </a:p>
          <a:p>
            <a:r>
              <a:rPr lang="es-ES" sz="2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Estadístico Z: -1.4142 </a:t>
            </a:r>
          </a:p>
          <a:p>
            <a:r>
              <a:rPr lang="es-ES" sz="24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p-valor: 0.1573</a:t>
            </a:r>
            <a:endParaRPr lang="es-ES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32F1C3-B896-DE48-9A4D-8E422C4D9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3851" b="2116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6CF0F1-77E6-9B85-E299-C87F8071B88B}"/>
              </a:ext>
            </a:extLst>
          </p:cNvPr>
          <p:cNvSpPr txBox="1">
            <a:spLocks/>
          </p:cNvSpPr>
          <p:nvPr/>
        </p:nvSpPr>
        <p:spPr>
          <a:xfrm>
            <a:off x="2515170" y="98322"/>
            <a:ext cx="4113657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Conclusiones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349F72-25BF-615E-3E2B-1E123F66DD68}"/>
              </a:ext>
            </a:extLst>
          </p:cNvPr>
          <p:cNvSpPr txBox="1"/>
          <p:nvPr/>
        </p:nvSpPr>
        <p:spPr>
          <a:xfrm>
            <a:off x="857167" y="1238862"/>
            <a:ext cx="74296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Mas del </a:t>
            </a:r>
            <a:r>
              <a:rPr lang="es-ES" sz="2800" b="1" dirty="0">
                <a:solidFill>
                  <a:schemeClr val="tx2">
                    <a:lumMod val="50000"/>
                  </a:schemeClr>
                </a:solidFill>
              </a:rPr>
              <a:t>60%</a:t>
            </a:r>
            <a:r>
              <a:rPr lang="es-E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de nuestros clientes sufren obesidad o están cerca de sufrirla </a:t>
            </a:r>
          </a:p>
          <a:p>
            <a:pPr algn="ctr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y la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</a:rPr>
              <a:t>tendencia está en alza </a:t>
            </a:r>
            <a:endParaRPr lang="es-E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C94948-5674-B82A-EEDD-2D089E69D14B}"/>
              </a:ext>
            </a:extLst>
          </p:cNvPr>
          <p:cNvSpPr txBox="1"/>
          <p:nvPr/>
        </p:nvSpPr>
        <p:spPr>
          <a:xfrm>
            <a:off x="3876006" y="2441206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Esto implica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247F38-F4EB-D570-48A4-B1E921A02307}"/>
              </a:ext>
            </a:extLst>
          </p:cNvPr>
          <p:cNvSpPr txBox="1"/>
          <p:nvPr/>
        </p:nvSpPr>
        <p:spPr>
          <a:xfrm>
            <a:off x="2890063" y="3030440"/>
            <a:ext cx="3363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Costos </a:t>
            </a:r>
            <a:r>
              <a:rPr lang="es-ES" sz="2000" b="1" dirty="0"/>
              <a:t>altos</a:t>
            </a:r>
            <a:r>
              <a:rPr lang="es-ES" dirty="0"/>
              <a:t> en hospitalizaciones </a:t>
            </a:r>
          </a:p>
          <a:p>
            <a:pPr algn="ctr"/>
            <a:r>
              <a:rPr lang="es-ES" dirty="0"/>
              <a:t>y tratamiento en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CB798C-A559-4C13-9733-BCAE5CCE3D9D}"/>
              </a:ext>
            </a:extLst>
          </p:cNvPr>
          <p:cNvSpPr txBox="1"/>
          <p:nvPr/>
        </p:nvSpPr>
        <p:spPr>
          <a:xfrm>
            <a:off x="253260" y="4403421"/>
            <a:ext cx="2332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Enfermedades</a:t>
            </a:r>
          </a:p>
          <a:p>
            <a:pPr algn="ctr"/>
            <a:r>
              <a:rPr lang="es-ES" sz="2400" b="1" dirty="0"/>
              <a:t>Cardiovasculares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882079-87D2-8817-449D-C2CDA989D082}"/>
              </a:ext>
            </a:extLst>
          </p:cNvPr>
          <p:cNvSpPr txBox="1"/>
          <p:nvPr/>
        </p:nvSpPr>
        <p:spPr>
          <a:xfrm>
            <a:off x="3886298" y="4541920"/>
            <a:ext cx="1307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Diabetes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CDFE0-2C9E-F2AA-995D-61B0874AB766}"/>
              </a:ext>
            </a:extLst>
          </p:cNvPr>
          <p:cNvSpPr txBox="1"/>
          <p:nvPr/>
        </p:nvSpPr>
        <p:spPr>
          <a:xfrm>
            <a:off x="6608665" y="4403420"/>
            <a:ext cx="2022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Enfermedades</a:t>
            </a:r>
          </a:p>
          <a:p>
            <a:pPr algn="ctr"/>
            <a:r>
              <a:rPr lang="es-ES" sz="2400" b="1" dirty="0"/>
              <a:t>Inflamatorias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250B58B-6528-9345-F5F2-67A0A6B000C1}"/>
              </a:ext>
            </a:extLst>
          </p:cNvPr>
          <p:cNvCxnSpPr/>
          <p:nvPr/>
        </p:nvCxnSpPr>
        <p:spPr>
          <a:xfrm>
            <a:off x="4571998" y="3707548"/>
            <a:ext cx="0" cy="36300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D5E55D1-3CE5-AAF5-CEA7-EFB17B04C27A}"/>
              </a:ext>
            </a:extLst>
          </p:cNvPr>
          <p:cNvCxnSpPr/>
          <p:nvPr/>
        </p:nvCxnSpPr>
        <p:spPr>
          <a:xfrm flipH="1">
            <a:off x="1419701" y="4070555"/>
            <a:ext cx="3152297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68E2912-9089-EB0E-C059-DEA8F6DA721E}"/>
              </a:ext>
            </a:extLst>
          </p:cNvPr>
          <p:cNvCxnSpPr/>
          <p:nvPr/>
        </p:nvCxnSpPr>
        <p:spPr>
          <a:xfrm>
            <a:off x="4571998" y="4070555"/>
            <a:ext cx="304800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E499904-C7F5-77A8-1F37-69C6462D13E8}"/>
              </a:ext>
            </a:extLst>
          </p:cNvPr>
          <p:cNvCxnSpPr>
            <a:endCxn id="9" idx="0"/>
          </p:cNvCxnSpPr>
          <p:nvPr/>
        </p:nvCxnSpPr>
        <p:spPr>
          <a:xfrm>
            <a:off x="1419701" y="4070555"/>
            <a:ext cx="1" cy="332866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8571471-D306-3699-5E70-A101283820A5}"/>
              </a:ext>
            </a:extLst>
          </p:cNvPr>
          <p:cNvCxnSpPr/>
          <p:nvPr/>
        </p:nvCxnSpPr>
        <p:spPr>
          <a:xfrm>
            <a:off x="4571998" y="4070555"/>
            <a:ext cx="0" cy="332866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11C2AA1-E164-E966-AAB1-8475022BFD3B}"/>
              </a:ext>
            </a:extLst>
          </p:cNvPr>
          <p:cNvCxnSpPr/>
          <p:nvPr/>
        </p:nvCxnSpPr>
        <p:spPr>
          <a:xfrm>
            <a:off x="7620000" y="4070555"/>
            <a:ext cx="0" cy="332865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9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06B23-BDD8-80A9-C5B4-54E37B009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0FFC554-D39B-56B6-2E91-98184466BD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3851" b="21163"/>
          <a:stretch/>
        </p:blipFill>
        <p:spPr>
          <a:xfrm>
            <a:off x="20006" y="-56204"/>
            <a:ext cx="9122851" cy="6840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CF2667-7D35-BFFC-E668-7711F9146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9FECA7-101E-1320-2265-C2D47C52426C}"/>
              </a:ext>
            </a:extLst>
          </p:cNvPr>
          <p:cNvSpPr txBox="1">
            <a:spLocks/>
          </p:cNvSpPr>
          <p:nvPr/>
        </p:nvSpPr>
        <p:spPr>
          <a:xfrm>
            <a:off x="2515170" y="98322"/>
            <a:ext cx="4113657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Conclusiones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DB4734A8-4566-6181-A60F-B9C4A682252F}"/>
              </a:ext>
            </a:extLst>
          </p:cNvPr>
          <p:cNvGrpSpPr/>
          <p:nvPr/>
        </p:nvGrpSpPr>
        <p:grpSpPr>
          <a:xfrm>
            <a:off x="1257068" y="957210"/>
            <a:ext cx="6629859" cy="4943579"/>
            <a:chOff x="1362215" y="1124083"/>
            <a:chExt cx="6629859" cy="4943579"/>
          </a:xfrm>
        </p:grpSpPr>
        <p:pic>
          <p:nvPicPr>
            <p:cNvPr id="44" name="Imagen 43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5AE48D2-71E7-3E5D-A6B2-7036BE89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r="23645"/>
            <a:stretch/>
          </p:blipFill>
          <p:spPr>
            <a:xfrm>
              <a:off x="7059386" y="5070007"/>
              <a:ext cx="932688" cy="950072"/>
            </a:xfrm>
            <a:prstGeom prst="rect">
              <a:avLst/>
            </a:prstGeom>
            <a:solidFill>
              <a:srgbClr val="F2F2F2"/>
            </a:solidFill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19257F1E-7FA0-6708-4157-A786ABAE7ABB}"/>
                </a:ext>
              </a:extLst>
            </p:cNvPr>
            <p:cNvSpPr txBox="1"/>
            <p:nvPr/>
          </p:nvSpPr>
          <p:spPr>
            <a:xfrm>
              <a:off x="1362215" y="1537208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/>
                <a:t>Cardiovascular</a:t>
              </a: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0F252820-925C-6A6B-5693-36D34EBC24EF}"/>
                </a:ext>
              </a:extLst>
            </p:cNvPr>
            <p:cNvCxnSpPr>
              <a:cxnSpLocks/>
              <a:stCxn id="2" idx="3"/>
              <a:endCxn id="47" idx="1"/>
            </p:cNvCxnSpPr>
            <p:nvPr/>
          </p:nvCxnSpPr>
          <p:spPr>
            <a:xfrm flipV="1">
              <a:off x="3108527" y="1721874"/>
              <a:ext cx="1911833" cy="15389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F4EFB44B-E703-2412-F93F-99C1094C93DB}"/>
                </a:ext>
              </a:extLst>
            </p:cNvPr>
            <p:cNvGrpSpPr/>
            <p:nvPr/>
          </p:nvGrpSpPr>
          <p:grpSpPr>
            <a:xfrm>
              <a:off x="5020360" y="1124083"/>
              <a:ext cx="2853899" cy="1123030"/>
              <a:chOff x="4807473" y="1273278"/>
              <a:chExt cx="2853899" cy="1123030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D1F6D546-23C3-F46E-AC9E-FAEBAF4E1E62}"/>
                  </a:ext>
                </a:extLst>
              </p:cNvPr>
              <p:cNvSpPr txBox="1"/>
              <p:nvPr/>
            </p:nvSpPr>
            <p:spPr>
              <a:xfrm>
                <a:off x="4807473" y="1696948"/>
                <a:ext cx="122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chemeClr val="tx2">
                        <a:lumMod val="50000"/>
                      </a:schemeClr>
                    </a:solidFill>
                  </a:rPr>
                  <a:t>30-40 años</a:t>
                </a:r>
              </a:p>
            </p:txBody>
          </p:sp>
          <p:pic>
            <p:nvPicPr>
              <p:cNvPr id="25" name="Imagen 24" descr="Imagen en blanco y negro&#10;&#10;Descripción generada automáticamente con confianza baja">
                <a:extLst>
                  <a:ext uri="{FF2B5EF4-FFF2-40B4-BE49-F238E27FC236}">
                    <a16:creationId xmlns:a16="http://schemas.microsoft.com/office/drawing/2014/main" id="{70B9E377-047D-B746-E49F-5E195D09F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r="23645"/>
              <a:stretch/>
            </p:blipFill>
            <p:spPr>
              <a:xfrm>
                <a:off x="6728684" y="1390867"/>
                <a:ext cx="932688" cy="950072"/>
              </a:xfrm>
              <a:prstGeom prst="rect">
                <a:avLst/>
              </a:prstGeom>
              <a:solidFill>
                <a:srgbClr val="F2F2F2"/>
              </a:solidFill>
            </p:spPr>
          </p:pic>
          <p:pic>
            <p:nvPicPr>
              <p:cNvPr id="22" name="Imagen 2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45B21FE2-6713-26CF-45B4-4A98256CD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148" y="1273278"/>
                <a:ext cx="1123030" cy="1123030"/>
              </a:xfrm>
              <a:prstGeom prst="rect">
                <a:avLst/>
              </a:prstGeom>
            </p:spPr>
          </p:pic>
        </p:grp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5799E0C-14E1-2617-21C8-3331407AB483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3108527" y="2999282"/>
              <a:ext cx="1855963" cy="401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AEA399C-D79B-351B-1ADF-5E29228FB942}"/>
                </a:ext>
              </a:extLst>
            </p:cNvPr>
            <p:cNvSpPr txBox="1"/>
            <p:nvPr/>
          </p:nvSpPr>
          <p:spPr>
            <a:xfrm>
              <a:off x="1989374" y="2799227"/>
              <a:ext cx="11191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/>
                <a:t>Diabetes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7F371FB-1C5B-ED2F-A151-92490B1C578D}"/>
                </a:ext>
              </a:extLst>
            </p:cNvPr>
            <p:cNvSpPr txBox="1"/>
            <p:nvPr/>
          </p:nvSpPr>
          <p:spPr>
            <a:xfrm>
              <a:off x="1748074" y="4049040"/>
              <a:ext cx="1455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Inflamatorias</a:t>
              </a:r>
            </a:p>
          </p:txBody>
        </p: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C6BFA0C4-EA1B-80EA-F5B0-6A6C17F4AF5B}"/>
                </a:ext>
              </a:extLst>
            </p:cNvPr>
            <p:cNvCxnSpPr/>
            <p:nvPr/>
          </p:nvCxnSpPr>
          <p:spPr>
            <a:xfrm>
              <a:off x="3187036" y="4243049"/>
              <a:ext cx="1777454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D6C76C8B-6EA5-7A9A-99B7-0F3A6F67CEB3}"/>
                </a:ext>
              </a:extLst>
            </p:cNvPr>
            <p:cNvSpPr txBox="1"/>
            <p:nvPr/>
          </p:nvSpPr>
          <p:spPr>
            <a:xfrm>
              <a:off x="1955053" y="5341426"/>
              <a:ext cx="124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Fumadores</a:t>
              </a:r>
            </a:p>
          </p:txBody>
        </p:sp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3D5E4EFC-4D9E-2737-9805-758334A4AA90}"/>
                </a:ext>
              </a:extLst>
            </p:cNvPr>
            <p:cNvCxnSpPr/>
            <p:nvPr/>
          </p:nvCxnSpPr>
          <p:spPr>
            <a:xfrm>
              <a:off x="3187036" y="5535310"/>
              <a:ext cx="1777454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C3ADC322-A781-A323-B925-7B59E45BAEE0}"/>
                </a:ext>
              </a:extLst>
            </p:cNvPr>
            <p:cNvSpPr txBox="1"/>
            <p:nvPr/>
          </p:nvSpPr>
          <p:spPr>
            <a:xfrm>
              <a:off x="5046071" y="5144332"/>
              <a:ext cx="12202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/>
                <a:t>60-70 años</a:t>
              </a:r>
            </a:p>
            <a:p>
              <a:pPr algn="ctr"/>
              <a:r>
                <a:rPr lang="es-ES" b="1" dirty="0"/>
                <a:t>White</a:t>
              </a:r>
            </a:p>
            <a:p>
              <a:pPr algn="ctr"/>
              <a:r>
                <a:rPr lang="es-ES" b="1" dirty="0"/>
                <a:t>US</a:t>
              </a:r>
            </a:p>
          </p:txBody>
        </p:sp>
        <p:pic>
          <p:nvPicPr>
            <p:cNvPr id="45" name="Imagen 44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56EF09E2-7808-2993-379D-86DC8DB2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6854" y="5051984"/>
              <a:ext cx="861399" cy="861399"/>
            </a:xfrm>
            <a:prstGeom prst="rect">
              <a:avLst/>
            </a:prstGeom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E24A4B5E-343D-67B3-2F59-8BC53DEDCF01}"/>
                </a:ext>
              </a:extLst>
            </p:cNvPr>
            <p:cNvSpPr/>
            <p:nvPr/>
          </p:nvSpPr>
          <p:spPr>
            <a:xfrm>
              <a:off x="5020360" y="1252003"/>
              <a:ext cx="2853899" cy="939741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9198D2D-66BD-78FC-5CB7-352BE85FAE6C}"/>
                </a:ext>
              </a:extLst>
            </p:cNvPr>
            <p:cNvGrpSpPr/>
            <p:nvPr/>
          </p:nvGrpSpPr>
          <p:grpSpPr>
            <a:xfrm>
              <a:off x="4964490" y="2520690"/>
              <a:ext cx="2965638" cy="950072"/>
              <a:chOff x="5020360" y="2537617"/>
              <a:chExt cx="2965638" cy="950072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C8C34B8B-C4D8-B511-8759-268308864F22}"/>
                  </a:ext>
                </a:extLst>
              </p:cNvPr>
              <p:cNvGrpSpPr/>
              <p:nvPr/>
            </p:nvGrpSpPr>
            <p:grpSpPr>
              <a:xfrm>
                <a:off x="5020360" y="2537617"/>
                <a:ext cx="2965638" cy="950072"/>
                <a:chOff x="4908621" y="2466549"/>
                <a:chExt cx="2965638" cy="950072"/>
              </a:xfrm>
            </p:grpSpPr>
            <p:pic>
              <p:nvPicPr>
                <p:cNvPr id="39" name="Imagen 38" descr="Imagen en blanco y negro&#10;&#10;Descripción generada automáticamente con confianza baja">
                  <a:extLst>
                    <a:ext uri="{FF2B5EF4-FFF2-40B4-BE49-F238E27FC236}">
                      <a16:creationId xmlns:a16="http://schemas.microsoft.com/office/drawing/2014/main" id="{4D58201F-7598-7C30-FFD4-2EA6D954DA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/>
                </a:blip>
                <a:srcRect r="23645"/>
                <a:stretch/>
              </p:blipFill>
              <p:spPr>
                <a:xfrm>
                  <a:off x="6941571" y="2466549"/>
                  <a:ext cx="932688" cy="950072"/>
                </a:xfrm>
                <a:prstGeom prst="rect">
                  <a:avLst/>
                </a:prstGeom>
                <a:solidFill>
                  <a:srgbClr val="F2F2F2"/>
                </a:solidFill>
              </p:spPr>
            </p:pic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EC59C6BF-7C0F-A722-3934-EA571B3E666F}"/>
                    </a:ext>
                  </a:extLst>
                </p:cNvPr>
                <p:cNvSpPr txBox="1"/>
                <p:nvPr/>
              </p:nvSpPr>
              <p:spPr>
                <a:xfrm>
                  <a:off x="4908621" y="2487494"/>
                  <a:ext cx="216277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/>
                    <a:t>60-70 años</a:t>
                  </a:r>
                </a:p>
                <a:p>
                  <a:r>
                    <a:rPr lang="es-ES" b="1" dirty="0"/>
                    <a:t>Black-</a:t>
                  </a:r>
                  <a:r>
                    <a:rPr lang="es-ES" b="1" dirty="0" err="1"/>
                    <a:t>Asian</a:t>
                  </a:r>
                  <a:r>
                    <a:rPr lang="es-ES" b="1" dirty="0"/>
                    <a:t>-</a:t>
                  </a:r>
                  <a:r>
                    <a:rPr lang="es-ES" b="1" dirty="0" err="1"/>
                    <a:t>Hispanic</a:t>
                  </a:r>
                  <a:endParaRPr lang="es-ES" b="1" dirty="0"/>
                </a:p>
                <a:p>
                  <a:r>
                    <a:rPr lang="es-ES" b="1" dirty="0"/>
                    <a:t>Males </a:t>
                  </a:r>
                  <a:r>
                    <a:rPr lang="es-ES" b="1" dirty="0" err="1"/>
                    <a:t>from</a:t>
                  </a:r>
                  <a:r>
                    <a:rPr lang="es-ES" b="1" dirty="0"/>
                    <a:t> US</a:t>
                  </a:r>
                </a:p>
              </p:txBody>
            </p:sp>
          </p:grpSp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404E9C68-2977-7FA5-45E6-42174B8275BB}"/>
                  </a:ext>
                </a:extLst>
              </p:cNvPr>
              <p:cNvSpPr/>
              <p:nvPr/>
            </p:nvSpPr>
            <p:spPr>
              <a:xfrm>
                <a:off x="5020360" y="2537617"/>
                <a:ext cx="2955869" cy="923330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73823DF-13D2-FDCC-F866-FEBFB4B24BD4}"/>
                </a:ext>
              </a:extLst>
            </p:cNvPr>
            <p:cNvGrpSpPr/>
            <p:nvPr/>
          </p:nvGrpSpPr>
          <p:grpSpPr>
            <a:xfrm>
              <a:off x="5020360" y="3772966"/>
              <a:ext cx="2965870" cy="976814"/>
              <a:chOff x="5020360" y="3772966"/>
              <a:chExt cx="2965870" cy="976814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9CE3B18D-B535-D64A-B82A-7C332434A7CE}"/>
                  </a:ext>
                </a:extLst>
              </p:cNvPr>
              <p:cNvGrpSpPr/>
              <p:nvPr/>
            </p:nvGrpSpPr>
            <p:grpSpPr>
              <a:xfrm>
                <a:off x="5020360" y="3799708"/>
                <a:ext cx="2965870" cy="950072"/>
                <a:chOff x="5020360" y="3799708"/>
                <a:chExt cx="2965870" cy="950072"/>
              </a:xfrm>
            </p:grpSpPr>
            <p:pic>
              <p:nvPicPr>
                <p:cNvPr id="40" name="Imagen 39" descr="Imagen en blanco y negro&#10;&#10;Descripción generada automáticamente con confianza baja">
                  <a:extLst>
                    <a:ext uri="{FF2B5EF4-FFF2-40B4-BE49-F238E27FC236}">
                      <a16:creationId xmlns:a16="http://schemas.microsoft.com/office/drawing/2014/main" id="{25073245-1893-F537-0B7A-6BCFC90091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/>
                </a:blip>
                <a:srcRect r="23645"/>
                <a:stretch/>
              </p:blipFill>
              <p:spPr>
                <a:xfrm>
                  <a:off x="7053542" y="3799708"/>
                  <a:ext cx="932688" cy="950072"/>
                </a:xfrm>
                <a:prstGeom prst="rect">
                  <a:avLst/>
                </a:prstGeom>
                <a:solidFill>
                  <a:srgbClr val="F2F2F2"/>
                </a:solidFill>
              </p:spPr>
            </p:pic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749E62A-E10A-49BB-0370-532681D174F6}"/>
                    </a:ext>
                  </a:extLst>
                </p:cNvPr>
                <p:cNvSpPr txBox="1"/>
                <p:nvPr/>
              </p:nvSpPr>
              <p:spPr>
                <a:xfrm>
                  <a:off x="5020360" y="3951578"/>
                  <a:ext cx="122020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>
                      <a:solidFill>
                        <a:schemeClr val="tx2">
                          <a:lumMod val="50000"/>
                        </a:schemeClr>
                      </a:solidFill>
                    </a:rPr>
                    <a:t>30-45 años</a:t>
                  </a:r>
                </a:p>
                <a:p>
                  <a:pPr algn="ctr"/>
                  <a:r>
                    <a:rPr lang="es-ES" b="1" dirty="0">
                      <a:solidFill>
                        <a:schemeClr val="tx2">
                          <a:lumMod val="50000"/>
                        </a:schemeClr>
                      </a:solidFill>
                    </a:rPr>
                    <a:t>US</a:t>
                  </a:r>
                </a:p>
              </p:txBody>
            </p:sp>
            <p:pic>
              <p:nvPicPr>
                <p:cNvPr id="38" name="Imagen 37" descr="Forma&#10;&#10;Descripción generada automáticamente con confianza baja">
                  <a:extLst>
                    <a:ext uri="{FF2B5EF4-FFF2-40B4-BE49-F238E27FC236}">
                      <a16:creationId xmlns:a16="http://schemas.microsoft.com/office/drawing/2014/main" id="{518A409E-9E1B-A850-5603-393156B04D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9455" y="3812350"/>
                  <a:ext cx="861399" cy="861399"/>
                </a:xfrm>
                <a:prstGeom prst="rect">
                  <a:avLst/>
                </a:prstGeom>
              </p:spPr>
            </p:pic>
          </p:grpSp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5E8F9B9A-833F-9307-BC69-B6AECC47DD49}"/>
                  </a:ext>
                </a:extLst>
              </p:cNvPr>
              <p:cNvSpPr/>
              <p:nvPr/>
            </p:nvSpPr>
            <p:spPr>
              <a:xfrm>
                <a:off x="5020360" y="3772966"/>
                <a:ext cx="2965870" cy="976814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5A0FEC60-0E0E-2A56-8A9F-FBD66D101595}"/>
                </a:ext>
              </a:extLst>
            </p:cNvPr>
            <p:cNvSpPr/>
            <p:nvPr/>
          </p:nvSpPr>
          <p:spPr>
            <a:xfrm>
              <a:off x="5020360" y="5051984"/>
              <a:ext cx="2971714" cy="1015678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085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89728716-E011-F2C0-373C-67C6059D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09" y="0"/>
            <a:ext cx="7793182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2E35A3-6A54-2BDA-2E88-B6C59DAE30D7}"/>
              </a:ext>
            </a:extLst>
          </p:cNvPr>
          <p:cNvSpPr txBox="1"/>
          <p:nvPr/>
        </p:nvSpPr>
        <p:spPr>
          <a:xfrm>
            <a:off x="3149986" y="1047758"/>
            <a:ext cx="3256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DF506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Clientes encuestados: 11933</a:t>
            </a:r>
          </a:p>
        </p:txBody>
      </p:sp>
    </p:spTree>
    <p:extLst>
      <p:ext uri="{BB962C8B-B14F-4D97-AF65-F5344CB8AC3E}">
        <p14:creationId xmlns:p14="http://schemas.microsoft.com/office/powerpoint/2010/main" val="167957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508A0721-0DB8-E707-035D-B8A90240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6" y="0"/>
            <a:ext cx="853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85362724-85DC-8C79-8383-6B7D93EA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643"/>
            <a:ext cx="9144000" cy="403071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C4A2EE-B29F-0115-7A85-474AC00C3972}"/>
              </a:ext>
            </a:extLst>
          </p:cNvPr>
          <p:cNvSpPr/>
          <p:nvPr/>
        </p:nvSpPr>
        <p:spPr>
          <a:xfrm>
            <a:off x="1920240" y="1762760"/>
            <a:ext cx="547658" cy="3379511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766B20B-F4B6-99A4-A291-A08D9BBD0B73}"/>
              </a:ext>
            </a:extLst>
          </p:cNvPr>
          <p:cNvSpPr/>
          <p:nvPr/>
        </p:nvSpPr>
        <p:spPr>
          <a:xfrm>
            <a:off x="1081058" y="1991361"/>
            <a:ext cx="584200" cy="3169920"/>
          </a:xfrm>
          <a:prstGeom prst="rect">
            <a:avLst/>
          </a:prstGeom>
          <a:noFill/>
          <a:ln w="38100">
            <a:solidFill>
              <a:srgbClr val="40E0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7FA7109-2CB3-9EC2-90D2-6C5310ACD635}"/>
              </a:ext>
            </a:extLst>
          </p:cNvPr>
          <p:cNvSpPr/>
          <p:nvPr/>
        </p:nvSpPr>
        <p:spPr>
          <a:xfrm>
            <a:off x="6772656" y="1762760"/>
            <a:ext cx="954024" cy="3379511"/>
          </a:xfrm>
          <a:prstGeom prst="rect">
            <a:avLst/>
          </a:prstGeom>
          <a:noFill/>
          <a:ln w="38100">
            <a:solidFill>
              <a:srgbClr val="40E0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D2406F-F57E-0721-43BF-687A5263BD67}"/>
              </a:ext>
            </a:extLst>
          </p:cNvPr>
          <p:cNvSpPr txBox="1"/>
          <p:nvPr/>
        </p:nvSpPr>
        <p:spPr>
          <a:xfrm>
            <a:off x="114025" y="5560410"/>
            <a:ext cx="5007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Valor p de la prueba Chi-Cuadrado: 3.080932651816806e-136 </a:t>
            </a:r>
          </a:p>
          <a:p>
            <a:br>
              <a:rPr lang="es-ES" sz="1400" b="0" i="0" dirty="0">
                <a:solidFill>
                  <a:srgbClr val="CCCCCC"/>
                </a:solidFill>
                <a:effectLst/>
                <a:latin typeface="var(--notebook-cell-output-font-family)"/>
              </a:rPr>
            </a:b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9635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2F89A7E-DB5D-8E85-75B8-9301E8EF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262"/>
            <a:ext cx="9144000" cy="604142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9EA339-C9E4-12A9-B988-EBF7C19DB0DA}"/>
              </a:ext>
            </a:extLst>
          </p:cNvPr>
          <p:cNvGrpSpPr/>
          <p:nvPr/>
        </p:nvGrpSpPr>
        <p:grpSpPr>
          <a:xfrm>
            <a:off x="3775866" y="2376625"/>
            <a:ext cx="1076550" cy="1011936"/>
            <a:chOff x="6498336" y="597408"/>
            <a:chExt cx="747366" cy="536448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2C12B5D-1673-E6B2-357F-99913ACF4449}"/>
                </a:ext>
              </a:extLst>
            </p:cNvPr>
            <p:cNvSpPr txBox="1"/>
            <p:nvPr/>
          </p:nvSpPr>
          <p:spPr>
            <a:xfrm>
              <a:off x="6575335" y="743263"/>
              <a:ext cx="593367" cy="244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>
                  <a:solidFill>
                    <a:srgbClr val="DF506D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67 %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038E6CC6-66D7-240F-D99D-3F569CBDE099}"/>
                </a:ext>
              </a:extLst>
            </p:cNvPr>
            <p:cNvSpPr/>
            <p:nvPr/>
          </p:nvSpPr>
          <p:spPr>
            <a:xfrm>
              <a:off x="6498336" y="597408"/>
              <a:ext cx="747366" cy="536448"/>
            </a:xfrm>
            <a:prstGeom prst="ellipse">
              <a:avLst/>
            </a:prstGeom>
            <a:noFill/>
            <a:ln w="38100">
              <a:solidFill>
                <a:srgbClr val="DF506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783434B-6F8B-A519-FB06-0B823A832E8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94759" y="1530096"/>
            <a:ext cx="730681" cy="994724"/>
          </a:xfrm>
          <a:prstGeom prst="straightConnector1">
            <a:avLst/>
          </a:prstGeom>
          <a:ln>
            <a:solidFill>
              <a:srgbClr val="DF50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AC444C-7192-726D-10A3-44B214D03410}"/>
              </a:ext>
            </a:extLst>
          </p:cNvPr>
          <p:cNvCxnSpPr>
            <a:endCxn id="7" idx="6"/>
          </p:cNvCxnSpPr>
          <p:nvPr/>
        </p:nvCxnSpPr>
        <p:spPr>
          <a:xfrm flipH="1">
            <a:off x="4852416" y="1865376"/>
            <a:ext cx="1304544" cy="1017217"/>
          </a:xfrm>
          <a:prstGeom prst="straightConnector1">
            <a:avLst/>
          </a:prstGeom>
          <a:ln>
            <a:solidFill>
              <a:srgbClr val="DF50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D770DDD-CC44-9590-2068-8C088A01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E1CB9A5-FE4D-C563-957F-68505F12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1" y="53526"/>
            <a:ext cx="8219197" cy="59164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31AAD98-306C-FC0F-BCB5-11B4CC253713}"/>
              </a:ext>
            </a:extLst>
          </p:cNvPr>
          <p:cNvSpPr txBox="1"/>
          <p:nvPr/>
        </p:nvSpPr>
        <p:spPr>
          <a:xfrm>
            <a:off x="617679" y="6135111"/>
            <a:ext cx="790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Cholesterol_index</a:t>
            </a:r>
            <a:r>
              <a:rPr lang="en-US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Total_Cholesterol</a:t>
            </a:r>
            <a:r>
              <a:rPr lang="en-US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(mmol/L) / HDL-Cholesterol(mmol/L)</a:t>
            </a:r>
            <a:endParaRPr lang="es-ES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01BA3E-CF56-8CD0-8FAB-54892B0CCC5F}"/>
              </a:ext>
            </a:extLst>
          </p:cNvPr>
          <p:cNvSpPr txBox="1"/>
          <p:nvPr/>
        </p:nvSpPr>
        <p:spPr>
          <a:xfrm>
            <a:off x="58461" y="353557"/>
            <a:ext cx="4953378" cy="2852063"/>
          </a:xfrm>
          <a:prstGeom prst="rect">
            <a:avLst/>
          </a:prstGeom>
          <a:solidFill>
            <a:srgbClr val="1F77B3"/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Para hombres:</a:t>
            </a:r>
          </a:p>
          <a:p>
            <a:pPr algn="just">
              <a:lnSpc>
                <a:spcPts val="1425"/>
              </a:lnSpc>
            </a:pPr>
            <a:b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 menor de 40 años: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4.0: Normal o bajo.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4.0 y 5.0: Intermedio.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5.0: Alto.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está entre 40 y 59 años: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4.5: Normal o bajo.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4.5 y 5.5: Intermedio.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5.5: Alto.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 60 años o más: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4.5: Normal o bajo.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4.5 y 5.5: Intermedio.</a:t>
            </a:r>
          </a:p>
          <a:p>
            <a:pPr algn="just"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5.5: Alto.</a:t>
            </a:r>
          </a:p>
          <a:p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C8A81D-12E3-BFE2-3630-CFEC3A1792D1}"/>
              </a:ext>
            </a:extLst>
          </p:cNvPr>
          <p:cNvSpPr txBox="1"/>
          <p:nvPr/>
        </p:nvSpPr>
        <p:spPr>
          <a:xfrm>
            <a:off x="58461" y="3429000"/>
            <a:ext cx="4953378" cy="2852063"/>
          </a:xfrm>
          <a:prstGeom prst="rect">
            <a:avLst/>
          </a:prstGeom>
          <a:solidFill>
            <a:srgbClr val="1F77B3"/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Para mujeres:</a:t>
            </a:r>
          </a:p>
          <a:p>
            <a:pPr>
              <a:lnSpc>
                <a:spcPts val="1425"/>
              </a:lnSpc>
            </a:pPr>
            <a:b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 menor de 40 años: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3.5: Normal o bajo.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3.5 y 4.5: Intermedio.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4.5: Alto.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está entre 40 y 59 años: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4.0: Normal o bajo.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4.0 y 5.0: Intermedio.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5.0: Alto.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Si la edad es 60 años o más: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el índice colesterol/HDL es menor a 4.5: Normal o bajo.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está entre 4.5 y 5.5: Intermedio.</a:t>
            </a:r>
          </a:p>
          <a:p>
            <a:pPr>
              <a:lnSpc>
                <a:spcPts val="1425"/>
              </a:lnSpc>
            </a:pPr>
            <a:r>
              <a:rPr lang="es-ES" sz="14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       Si es mayor a 5.5: Alto.</a:t>
            </a:r>
          </a:p>
          <a:p>
            <a:endParaRPr lang="es-E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A5A284-4118-A42D-0271-5D873A27E299}"/>
              </a:ext>
            </a:extLst>
          </p:cNvPr>
          <p:cNvSpPr txBox="1"/>
          <p:nvPr/>
        </p:nvSpPr>
        <p:spPr>
          <a:xfrm>
            <a:off x="5367725" y="3011743"/>
            <a:ext cx="3717813" cy="369332"/>
          </a:xfrm>
          <a:prstGeom prst="rect">
            <a:avLst/>
          </a:prstGeom>
          <a:solidFill>
            <a:srgbClr val="1F77B3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Clasificación de Riesgo Cardiovascular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1ED317D-8F48-8C3E-4B77-1165AE94B425}"/>
              </a:ext>
            </a:extLst>
          </p:cNvPr>
          <p:cNvSpPr txBox="1"/>
          <p:nvPr/>
        </p:nvSpPr>
        <p:spPr>
          <a:xfrm>
            <a:off x="2433849" y="6475679"/>
            <a:ext cx="427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Clientes que realizaron esta prueba: 5655</a:t>
            </a:r>
            <a:endParaRPr lang="es-ES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8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A1C21AE-8930-7CE5-F3A0-CAECC6F9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96"/>
            <a:ext cx="9144000" cy="32244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C47D0E-C9F1-0E62-5A8E-541F3C67F007}"/>
              </a:ext>
            </a:extLst>
          </p:cNvPr>
          <p:cNvSpPr txBox="1"/>
          <p:nvPr/>
        </p:nvSpPr>
        <p:spPr>
          <a:xfrm>
            <a:off x="613458" y="3950600"/>
            <a:ext cx="8079129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ES" sz="1600" b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Diabetes</a:t>
            </a:r>
            <a:r>
              <a:rPr lang="es-ES" sz="1600" dirty="0">
                <a:solidFill>
                  <a:srgbClr val="08306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600" b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r>
              <a:rPr lang="es-ES" sz="1600" b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s-ES" sz="1600" b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Insulin</a:t>
            </a:r>
            <a:r>
              <a:rPr lang="es-ES" sz="1600" b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(pmol/L) + </a:t>
            </a:r>
            <a:r>
              <a:rPr lang="es-ES" sz="1600" b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Fasting_Glucose</a:t>
            </a:r>
            <a:r>
              <a:rPr lang="es-ES" sz="1600" b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(mmol/L) + </a:t>
            </a:r>
            <a:r>
              <a:rPr lang="es-ES" sz="1600" b="0" dirty="0" err="1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Glycohemoglobin</a:t>
            </a:r>
            <a:r>
              <a:rPr lang="es-ES" sz="1600" b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(%) /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5A8B29-5F4F-2E7E-0B2C-F5F462F3D440}"/>
              </a:ext>
            </a:extLst>
          </p:cNvPr>
          <p:cNvSpPr txBox="1"/>
          <p:nvPr/>
        </p:nvSpPr>
        <p:spPr>
          <a:xfrm>
            <a:off x="293040" y="5750859"/>
            <a:ext cx="8557920" cy="697627"/>
          </a:xfrm>
          <a:prstGeom prst="rect">
            <a:avLst/>
          </a:prstGeom>
          <a:solidFill>
            <a:srgbClr val="1F77B3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el valor del índice se encuentra entre el percentil bajo y el percentil alto, se clasifica como riesgo moderado.</a:t>
            </a:r>
          </a:p>
          <a:p>
            <a:pPr algn="ctr"/>
            <a:endParaRPr lang="es-E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505870-FB01-EBAC-0ACA-1A7F614A2D3A}"/>
              </a:ext>
            </a:extLst>
          </p:cNvPr>
          <p:cNvSpPr txBox="1"/>
          <p:nvPr/>
        </p:nvSpPr>
        <p:spPr>
          <a:xfrm>
            <a:off x="293040" y="4352292"/>
            <a:ext cx="8557920" cy="584775"/>
          </a:xfrm>
          <a:prstGeom prst="rect">
            <a:avLst/>
          </a:prstGeom>
          <a:solidFill>
            <a:srgbClr val="1F77B3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el valor del índice es menor que el percentil bajo (30º percentil), se clasifica como bajo riesgo.</a:t>
            </a:r>
          </a:p>
          <a:p>
            <a:pPr algn="ctr"/>
            <a:endParaRPr lang="es-E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017563-E167-9AF7-1C6A-EB017F36249F}"/>
              </a:ext>
            </a:extLst>
          </p:cNvPr>
          <p:cNvSpPr txBox="1"/>
          <p:nvPr/>
        </p:nvSpPr>
        <p:spPr>
          <a:xfrm>
            <a:off x="293040" y="5032429"/>
            <a:ext cx="8557920" cy="584775"/>
          </a:xfrm>
          <a:prstGeom prst="rect">
            <a:avLst/>
          </a:prstGeom>
          <a:solidFill>
            <a:srgbClr val="1F77B3"/>
          </a:solidFill>
        </p:spPr>
        <p:txBody>
          <a:bodyPr wrap="square" rtlCol="0">
            <a:spAutoFit/>
          </a:bodyPr>
          <a:lstStyle/>
          <a:p>
            <a:r>
              <a:rPr lang="es-ES" sz="1600" b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 el valor del índice es mayor que el percentil alto (70º percentil), se clasifica como alto riesgo.</a:t>
            </a:r>
          </a:p>
          <a:p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3FE476-3FCE-9208-F348-983F039C6622}"/>
              </a:ext>
            </a:extLst>
          </p:cNvPr>
          <p:cNvSpPr txBox="1"/>
          <p:nvPr/>
        </p:nvSpPr>
        <p:spPr>
          <a:xfrm>
            <a:off x="2433850" y="3505134"/>
            <a:ext cx="427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dirty="0">
                <a:solidFill>
                  <a:srgbClr val="08306B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Clientes que realizaron esta prueba: 2975</a:t>
            </a:r>
            <a:endParaRPr lang="es-ES" dirty="0">
              <a:solidFill>
                <a:srgbClr val="08306B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9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803</Words>
  <Application>Microsoft Office PowerPoint</Application>
  <PresentationFormat>Presentación en pantalla (4:3)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var(--notebook-cell-output-font-family)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Rodrigo Álvarez</dc:creator>
  <cp:keywords/>
  <dc:description>generated using python-pptx</dc:description>
  <cp:lastModifiedBy>Rodrigo Álvarez</cp:lastModifiedBy>
  <cp:revision>3</cp:revision>
  <dcterms:created xsi:type="dcterms:W3CDTF">2013-01-27T09:14:16Z</dcterms:created>
  <dcterms:modified xsi:type="dcterms:W3CDTF">2024-12-19T19:07:02Z</dcterms:modified>
  <cp:category/>
</cp:coreProperties>
</file>